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61" r:id="rId5"/>
    <p:sldId id="262" r:id="rId6"/>
    <p:sldId id="263" r:id="rId7"/>
    <p:sldId id="295" r:id="rId8"/>
    <p:sldId id="264" r:id="rId9"/>
    <p:sldId id="267" r:id="rId10"/>
    <p:sldId id="269" r:id="rId11"/>
    <p:sldId id="270" r:id="rId12"/>
    <p:sldId id="271" r:id="rId13"/>
    <p:sldId id="272" r:id="rId14"/>
    <p:sldId id="288" r:id="rId15"/>
    <p:sldId id="289" r:id="rId16"/>
    <p:sldId id="290" r:id="rId17"/>
    <p:sldId id="291"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96" r:id="rId31"/>
    <p:sldId id="282" r:id="rId32"/>
    <p:sldId id="283" r:id="rId33"/>
    <p:sldId id="284" r:id="rId34"/>
    <p:sldId id="292" r:id="rId35"/>
    <p:sldId id="293" r:id="rId36"/>
  </p:sldIdLst>
  <p:sldSz cx="12192000" cy="6858000"/>
  <p:notesSz cx="6858000" cy="9144000"/>
  <p:embeddedFontLst>
    <p:embeddedFont>
      <p:font typeface="Economica" panose="02000506040000020004" pitchFamily="2" charset="77"/>
      <p:regular r:id="rId38"/>
      <p:bold r:id="rId39"/>
      <p:italic r:id="rId40"/>
      <p:boldItalic r:id="rId41"/>
    </p:embeddedFont>
    <p:embeddedFont>
      <p:font typeface="Garamond" panose="02020404030301010803" pitchFamily="18" charset="0"/>
      <p:regular r:id="rId42"/>
      <p:bold r:id="rId43"/>
      <p:italic r:id="rId44"/>
      <p:boldItalic r:id="rId45"/>
    </p:embeddedFont>
    <p:embeddedFont>
      <p:font typeface="Quicksand"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08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13886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36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157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03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35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945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69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633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Class Logistics and Introduction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Question: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 Very Simple Application</a:t>
            </a:r>
            <a:endParaRPr dirty="0"/>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 Then It Shuffled Along for Decades…</a:t>
            </a:r>
            <a:endParaRPr/>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extLst>
      <p:ext uri="{BB962C8B-B14F-4D97-AF65-F5344CB8AC3E}">
        <p14:creationId xmlns:p14="http://schemas.microsoft.com/office/powerpoint/2010/main" val="374281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extLst>
      <p:ext uri="{BB962C8B-B14F-4D97-AF65-F5344CB8AC3E}">
        <p14:creationId xmlns:p14="http://schemas.microsoft.com/office/powerpoint/2010/main" val="120725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extLst>
      <p:ext uri="{BB962C8B-B14F-4D97-AF65-F5344CB8AC3E}">
        <p14:creationId xmlns:p14="http://schemas.microsoft.com/office/powerpoint/2010/main" val="212475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a:alphaModFix/>
          </a:blip>
          <a:srcRect l="2828" b="5411"/>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extLst>
      <p:ext uri="{BB962C8B-B14F-4D97-AF65-F5344CB8AC3E}">
        <p14:creationId xmlns:p14="http://schemas.microsoft.com/office/powerpoint/2010/main" val="337759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extLst>
      <p:ext uri="{BB962C8B-B14F-4D97-AF65-F5344CB8AC3E}">
        <p14:creationId xmlns:p14="http://schemas.microsoft.com/office/powerpoint/2010/main" val="168931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158966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8163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1. INTRO &amp; LOGISTICS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ea typeface="Quicksand"/>
                <a:cs typeface="Quicksand"/>
                <a:sym typeface="Quicksand"/>
              </a:rPr>
              <a:t>Who am I? Why should you care what I have to say?</a:t>
            </a:r>
            <a:endParaRPr lang="en-US" sz="1400" b="0" i="0" u="none" strike="noStrike" cap="none"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Schedule and evaluation criteria.</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Delivery format, etc.</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2. WHAT IS DEEP LEARNING?</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How did we get here? When are these techniques this useful?</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Examples of good, useful, and problematic applications</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3. THE BASICS &amp; A FIRST EXAMPLE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What is a neural network?</a:t>
            </a:r>
            <a:endParaRPr dirty="0"/>
          </a:p>
          <a:p>
            <a:pPr marL="628650" marR="0" lvl="1" indent="-171450" algn="l" rtl="0">
              <a:spcBef>
                <a:spcPts val="0"/>
              </a:spcBef>
              <a:spcAft>
                <a:spcPts val="0"/>
              </a:spcAft>
              <a:buClr>
                <a:schemeClr val="dk1"/>
              </a:buClr>
              <a:buSzPts val="1400"/>
              <a:buFont typeface="Arial"/>
              <a:buChar char="•"/>
            </a:pPr>
            <a:r>
              <a:rPr lang="en-US" sz="1400" b="0" i="0" u="none" strike="noStrike" cap="none" dirty="0">
                <a:solidFill>
                  <a:schemeClr val="dk1"/>
                </a:solidFill>
                <a:latin typeface="Quicksand"/>
                <a:ea typeface="Quicksand"/>
                <a:cs typeface="Quicksand"/>
                <a:sym typeface="Quicksand"/>
              </a:rPr>
              <a:t>How does it work? </a:t>
            </a:r>
          </a:p>
          <a:p>
            <a:pPr marL="628650" marR="0" lvl="1"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Training our first neural network.</a:t>
            </a:r>
            <a:endParaRPr dirty="0"/>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extLst>
      <p:ext uri="{BB962C8B-B14F-4D97-AF65-F5344CB8AC3E}">
        <p14:creationId xmlns:p14="http://schemas.microsoft.com/office/powerpoint/2010/main" val="399120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52" name="Google Shape;252;p20"/>
          <p:cNvPicPr preferRelativeResize="0"/>
          <p:nvPr/>
        </p:nvPicPr>
        <p:blipFill rotWithShape="1">
          <a:blip r:embed="rId3">
            <a:alphaModFix/>
          </a:blip>
          <a:srcRect/>
          <a:stretch/>
        </p:blipFill>
        <p:spPr>
          <a:xfrm>
            <a:off x="1060450" y="609600"/>
            <a:ext cx="10071100" cy="563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a:alphaModFix/>
          </a:blip>
          <a:srcRect/>
          <a:stretch/>
        </p:blipFill>
        <p:spPr>
          <a:xfrm>
            <a:off x="1035050" y="415374"/>
            <a:ext cx="10121900" cy="553330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3"/>
          <p:cNvPicPr preferRelativeResize="0"/>
          <p:nvPr/>
        </p:nvPicPr>
        <p:blipFill rotWithShape="1">
          <a:blip r:embed="rId3">
            <a:alphaModFix/>
          </a:blip>
          <a:srcRect/>
          <a:stretch/>
        </p:blipFill>
        <p:spPr>
          <a:xfrm>
            <a:off x="669576" y="406399"/>
            <a:ext cx="10852847" cy="57371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273" name="Google Shape;273;p24" descr="trump_model"/>
          <p:cNvPicPr preferRelativeResize="0"/>
          <p:nvPr/>
        </p:nvPicPr>
        <p:blipFill rotWithShape="1">
          <a:blip r:embed="rId3">
            <a:alphaModFix/>
          </a:blip>
          <a:srcRect/>
          <a:stretch/>
        </p:blipFill>
        <p:spPr>
          <a:xfrm>
            <a:off x="3030901" y="474662"/>
            <a:ext cx="6130197" cy="5502275"/>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998"/>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a:alphaModFix/>
          </a:blip>
          <a:srcRect l="2209" t="1950" r="2208" b="1954"/>
          <a:stretch/>
        </p:blipFill>
        <p:spPr>
          <a:xfrm>
            <a:off x="6722242" y="2212974"/>
            <a:ext cx="4979867" cy="36120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10" name="Google Shape;110;p3"/>
          <p:cNvPicPr preferRelativeResize="0"/>
          <p:nvPr/>
        </p:nvPicPr>
        <p:blipFill rotWithShape="1">
          <a:blip r:embed="rId3">
            <a:alphaModFix/>
          </a:blip>
          <a:srcRect/>
          <a:stretch/>
        </p:blipFill>
        <p:spPr>
          <a:xfrm>
            <a:off x="4970522" y="2533028"/>
            <a:ext cx="2233899" cy="2977613"/>
          </a:xfrm>
          <a:prstGeom prst="rect">
            <a:avLst/>
          </a:prstGeom>
          <a:noFill/>
          <a:ln>
            <a:noFill/>
          </a:ln>
          <a:effectLst>
            <a:outerShdw blurRad="292100" dist="139700" dir="2700000" algn="tl" rotWithShape="0">
              <a:srgbClr val="333333">
                <a:alpha val="64705"/>
              </a:srgbClr>
            </a:outerShdw>
          </a:effectLst>
        </p:spPr>
      </p:pic>
      <p:sp>
        <p:nvSpPr>
          <p:cNvPr id="111" name="Google Shape;111;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About Me</a:t>
            </a:r>
            <a:endParaRPr/>
          </a:p>
        </p:txBody>
      </p:sp>
      <p:pic>
        <p:nvPicPr>
          <p:cNvPr id="112" name="Google Shape;112;p3"/>
          <p:cNvPicPr preferRelativeResize="0"/>
          <p:nvPr/>
        </p:nvPicPr>
        <p:blipFill rotWithShape="1">
          <a:blip r:embed="rId4">
            <a:alphaModFix/>
          </a:blip>
          <a:srcRect/>
          <a:stretch/>
        </p:blipFill>
        <p:spPr>
          <a:xfrm>
            <a:off x="969484" y="806986"/>
            <a:ext cx="3088395" cy="2316296"/>
          </a:xfrm>
          <a:prstGeom prst="rect">
            <a:avLst/>
          </a:prstGeom>
          <a:noFill/>
          <a:ln>
            <a:noFill/>
          </a:ln>
          <a:effectLst>
            <a:outerShdw blurRad="292100" dist="139700" dir="2700000" algn="tl" rotWithShape="0">
              <a:srgbClr val="333333">
                <a:alpha val="64705"/>
              </a:srgbClr>
            </a:outerShdw>
          </a:effectLst>
        </p:spPr>
      </p:pic>
      <p:pic>
        <p:nvPicPr>
          <p:cNvPr id="113" name="Google Shape;113;p3"/>
          <p:cNvPicPr preferRelativeResize="0"/>
          <p:nvPr/>
        </p:nvPicPr>
        <p:blipFill rotWithShape="1">
          <a:blip r:embed="rId5">
            <a:alphaModFix/>
          </a:blip>
          <a:srcRect/>
          <a:stretch/>
        </p:blipFill>
        <p:spPr>
          <a:xfrm>
            <a:off x="8973759" y="4549100"/>
            <a:ext cx="1914157" cy="703285"/>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7686566" y="3573740"/>
            <a:ext cx="1259262" cy="1259262"/>
          </a:xfrm>
          <a:prstGeom prst="rect">
            <a:avLst/>
          </a:prstGeom>
          <a:noFill/>
          <a:ln>
            <a:noFill/>
          </a:ln>
        </p:spPr>
      </p:pic>
      <p:pic>
        <p:nvPicPr>
          <p:cNvPr id="115" name="Google Shape;115;p3" descr="Design at Meta - Home | Facebook"/>
          <p:cNvPicPr preferRelativeResize="0"/>
          <p:nvPr/>
        </p:nvPicPr>
        <p:blipFill rotWithShape="1">
          <a:blip r:embed="rId7">
            <a:alphaModFix/>
          </a:blip>
          <a:srcRect/>
          <a:stretch/>
        </p:blipFill>
        <p:spPr>
          <a:xfrm>
            <a:off x="8745873" y="2985239"/>
            <a:ext cx="1734468" cy="1734468"/>
          </a:xfrm>
          <a:prstGeom prst="rect">
            <a:avLst/>
          </a:prstGeom>
          <a:noFill/>
          <a:ln>
            <a:noFill/>
          </a:ln>
        </p:spPr>
      </p:pic>
      <p:pic>
        <p:nvPicPr>
          <p:cNvPr id="116" name="Google Shape;116;p3" descr="3M - Wikipedia, la enciclopedia libre"/>
          <p:cNvPicPr preferRelativeResize="0"/>
          <p:nvPr/>
        </p:nvPicPr>
        <p:blipFill rotWithShape="1">
          <a:blip r:embed="rId8">
            <a:alphaModFix/>
          </a:blip>
          <a:srcRect/>
          <a:stretch/>
        </p:blipFill>
        <p:spPr>
          <a:xfrm>
            <a:off x="10404474" y="3484829"/>
            <a:ext cx="1335286" cy="703285"/>
          </a:xfrm>
          <a:prstGeom prst="rect">
            <a:avLst/>
          </a:prstGeom>
          <a:noFill/>
          <a:ln>
            <a:noFill/>
          </a:ln>
        </p:spPr>
      </p:pic>
      <p:pic>
        <p:nvPicPr>
          <p:cNvPr id="117" name="Google Shape;117;p3" descr="National Science Foundation - Wikipedia"/>
          <p:cNvPicPr preferRelativeResize="0"/>
          <p:nvPr/>
        </p:nvPicPr>
        <p:blipFill rotWithShape="1">
          <a:blip r:embed="rId9">
            <a:alphaModFix/>
          </a:blip>
          <a:srcRect/>
          <a:stretch/>
        </p:blipFill>
        <p:spPr>
          <a:xfrm>
            <a:off x="7781583" y="2072567"/>
            <a:ext cx="1405070" cy="1412262"/>
          </a:xfrm>
          <a:prstGeom prst="rect">
            <a:avLst/>
          </a:prstGeom>
          <a:noFill/>
          <a:ln>
            <a:noFill/>
          </a:ln>
        </p:spPr>
      </p:pic>
      <p:pic>
        <p:nvPicPr>
          <p:cNvPr id="118" name="Google Shape;118;p3" descr="Österreichische Forschungsförderungsgesellschaft (FFG) – IraSME"/>
          <p:cNvPicPr preferRelativeResize="0"/>
          <p:nvPr/>
        </p:nvPicPr>
        <p:blipFill rotWithShape="1">
          <a:blip r:embed="rId10">
            <a:alphaModFix/>
          </a:blip>
          <a:srcRect/>
          <a:stretch/>
        </p:blipFill>
        <p:spPr>
          <a:xfrm>
            <a:off x="9446262" y="2142446"/>
            <a:ext cx="2233899" cy="1271133"/>
          </a:xfrm>
          <a:prstGeom prst="rect">
            <a:avLst/>
          </a:prstGeom>
          <a:noFill/>
          <a:ln>
            <a:noFill/>
          </a:ln>
        </p:spPr>
      </p:pic>
      <p:pic>
        <p:nvPicPr>
          <p:cNvPr id="119" name="Google Shape;119;p3" descr="Logo Image"/>
          <p:cNvPicPr preferRelativeResize="0"/>
          <p:nvPr/>
        </p:nvPicPr>
        <p:blipFill rotWithShape="1">
          <a:blip r:embed="rId11">
            <a:alphaModFix/>
          </a:blip>
          <a:srcRect/>
          <a:stretch/>
        </p:blipFill>
        <p:spPr>
          <a:xfrm>
            <a:off x="9061021" y="1530902"/>
            <a:ext cx="1905000" cy="635000"/>
          </a:xfrm>
          <a:prstGeom prst="rect">
            <a:avLst/>
          </a:prstGeom>
          <a:noFill/>
          <a:ln>
            <a:noFill/>
          </a:ln>
        </p:spPr>
      </p:pic>
      <p:pic>
        <p:nvPicPr>
          <p:cNvPr id="120" name="Google Shape;120;p3" descr="Accenture | Save the Children"/>
          <p:cNvPicPr preferRelativeResize="0"/>
          <p:nvPr/>
        </p:nvPicPr>
        <p:blipFill rotWithShape="1">
          <a:blip r:embed="rId12">
            <a:alphaModFix/>
          </a:blip>
          <a:srcRect/>
          <a:stretch/>
        </p:blipFill>
        <p:spPr>
          <a:xfrm>
            <a:off x="762914" y="3621424"/>
            <a:ext cx="3005347" cy="150267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13">
            <a:alphaModFix/>
          </a:blip>
          <a:srcRect/>
          <a:stretch/>
        </p:blipFill>
        <p:spPr>
          <a:xfrm>
            <a:off x="1605307" y="4692462"/>
            <a:ext cx="2645099" cy="151028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Neural Network Layers</a:t>
            </a:r>
            <a:endParaRPr dirty="0"/>
          </a:p>
        </p:txBody>
      </p:sp>
      <p:sp>
        <p:nvSpPr>
          <p:cNvPr id="532" name="Google Shape;532;p34"/>
          <p:cNvSpPr txBox="1"/>
          <p:nvPr/>
        </p:nvSpPr>
        <p:spPr>
          <a:xfrm>
            <a:off x="890337" y="1940249"/>
            <a:ext cx="10016362"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Layers are the Key Building Block of NNs</a:t>
            </a:r>
            <a:endParaRPr sz="2000" b="1" dirty="0">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Dense layers are the simplest form, </a:t>
            </a:r>
            <a:r>
              <a:rPr lang="en-US" sz="1800" b="0" i="0" u="none" strike="noStrike" cap="none" dirty="0" err="1">
                <a:solidFill>
                  <a:schemeClr val="dk1"/>
                </a:solidFill>
                <a:latin typeface="Quicksand"/>
                <a:ea typeface="Quicksand"/>
                <a:cs typeface="Quicksand"/>
                <a:sym typeface="Quicksand"/>
              </a:rPr>
              <a:t>layers.Dense</a:t>
            </a:r>
            <a:r>
              <a:rPr lang="en-US" sz="1800" b="0" i="0" u="none" strike="noStrike" cap="none" dirty="0">
                <a:solidFill>
                  <a:schemeClr val="dk1"/>
                </a:solidFill>
                <a:latin typeface="Quicksand"/>
                <a:ea typeface="Quicksand"/>
                <a:cs typeface="Quicksand"/>
                <a:sym typeface="Quicksand"/>
              </a:rPr>
              <a:t>(), but </a:t>
            </a:r>
            <a:r>
              <a:rPr lang="en-US" sz="1800" dirty="0">
                <a:solidFill>
                  <a:schemeClr val="dk1"/>
                </a:solidFill>
                <a:latin typeface="Quicksand"/>
                <a:ea typeface="Quicksand"/>
                <a:cs typeface="Quicksand"/>
                <a:sym typeface="Quicksand"/>
              </a:rPr>
              <a:t>t</a:t>
            </a:r>
            <a:r>
              <a:rPr lang="en-US" sz="1800" b="0" i="0" u="none" strike="noStrike" cap="none" dirty="0">
                <a:solidFill>
                  <a:schemeClr val="dk1"/>
                </a:solidFill>
                <a:latin typeface="Quicksand"/>
                <a:ea typeface="Quicksand"/>
                <a:cs typeface="Quicksand"/>
                <a:sym typeface="Quicksand"/>
              </a:rPr>
              <a:t>here are others, e.g., convolutional layers, max-pooling layers, recurrent layers, and so on: </a:t>
            </a:r>
            <a:r>
              <a:rPr lang="en-US" sz="1800" b="0" i="0" u="sng" strike="noStrike" cap="none"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dirty="0">
                <a:solidFill>
                  <a:schemeClr val="dk1"/>
                </a:solidFill>
                <a:latin typeface="Quicksand"/>
                <a:ea typeface="Quicksand"/>
                <a:cs typeface="Quicksand"/>
                <a:sym typeface="Quicksand"/>
              </a:rPr>
              <a:t>. </a:t>
            </a:r>
            <a:br>
              <a:rPr lang="en-US" sz="1800" b="0" i="0" u="none" strike="noStrike" cap="none" dirty="0">
                <a:solidFill>
                  <a:schemeClr val="dk1"/>
                </a:solidFill>
                <a:latin typeface="Quicksand"/>
                <a:ea typeface="Quicksand"/>
                <a:cs typeface="Quicksand"/>
                <a:sym typeface="Quicksand"/>
              </a:rPr>
            </a:br>
            <a:endParaRPr dirty="0"/>
          </a:p>
          <a:p>
            <a:pPr marL="628650" marR="0" lvl="1" indent="-1714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These are different architectural components that can be mixed and matched in different ways to create different network topologies. It is also possible to construct custom layers.</a:t>
            </a:r>
            <a:endParaRPr dirty="0"/>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83652"/>
            <a:ext cx="4785784" cy="1872698"/>
          </a:xfrm>
          <a:prstGeom prst="rect">
            <a:avLst/>
          </a:prstGeom>
          <a:noFill/>
          <a:ln>
            <a:noFill/>
          </a:ln>
        </p:spPr>
      </p:pic>
    </p:spTree>
    <p:extLst>
      <p:ext uri="{BB962C8B-B14F-4D97-AF65-F5344CB8AC3E}">
        <p14:creationId xmlns:p14="http://schemas.microsoft.com/office/powerpoint/2010/main" val="1755089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a:alphaModFix/>
          </a:blip>
          <a:srcRect b="13293"/>
          <a:stretch/>
        </p:blipFill>
        <p:spPr>
          <a:xfrm>
            <a:off x="2790825" y="2060832"/>
            <a:ext cx="6610350" cy="38827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p:nvPr/>
        </p:nvSpPr>
        <p:spPr>
          <a:xfrm>
            <a:off x="1403684" y="1010240"/>
            <a:ext cx="938463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First Example</a:t>
            </a:r>
            <a:endParaRPr sz="5400" dirty="0">
              <a:solidFill>
                <a:schemeClr val="dk1"/>
              </a:solidFill>
              <a:latin typeface="Economica"/>
              <a:ea typeface="Economica"/>
              <a:cs typeface="Economica"/>
              <a:sym typeface="Economica"/>
            </a:endParaRPr>
          </a:p>
        </p:txBody>
      </p:sp>
      <p:sp>
        <p:nvSpPr>
          <p:cNvPr id="378" name="Google Shape;3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379" name="Google Shape;379;p38" descr="Use Google Colab for Deep Learning and Machine Learning Models"/>
          <p:cNvPicPr preferRelativeResize="0"/>
          <p:nvPr/>
        </p:nvPicPr>
        <p:blipFill rotWithShape="1">
          <a:blip r:embed="rId3">
            <a:alphaModFix/>
          </a:blip>
          <a:srcRect/>
          <a:stretch/>
        </p:blipFill>
        <p:spPr>
          <a:xfrm>
            <a:off x="3607003" y="2424074"/>
            <a:ext cx="4977993" cy="37664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pic>
        <p:nvPicPr>
          <p:cNvPr id="2" name="Picture 1">
            <a:extLst>
              <a:ext uri="{FF2B5EF4-FFF2-40B4-BE49-F238E27FC236}">
                <a16:creationId xmlns:a16="http://schemas.microsoft.com/office/drawing/2014/main" id="{AAE341B4-3938-48B8-DD88-F077064EDC5D}"/>
              </a:ext>
            </a:extLst>
          </p:cNvPr>
          <p:cNvPicPr>
            <a:picLocks noChangeAspect="1"/>
          </p:cNvPicPr>
          <p:nvPr/>
        </p:nvPicPr>
        <p:blipFill rotWithShape="1">
          <a:blip r:embed="rId3"/>
          <a:srcRect l="14034"/>
          <a:stretch/>
        </p:blipFill>
        <p:spPr>
          <a:xfrm>
            <a:off x="2503714" y="1690435"/>
            <a:ext cx="8803127" cy="4581144"/>
          </a:xfrm>
          <a:prstGeom prst="rect">
            <a:avLst/>
          </a:prstGeom>
        </p:spPr>
      </p:pic>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6" name="TextBox 5">
            <a:extLst>
              <a:ext uri="{FF2B5EF4-FFF2-40B4-BE49-F238E27FC236}">
                <a16:creationId xmlns:a16="http://schemas.microsoft.com/office/drawing/2014/main" id="{69781165-E54E-682D-F656-5BBD9E226572}"/>
              </a:ext>
            </a:extLst>
          </p:cNvPr>
          <p:cNvSpPr txBox="1"/>
          <p:nvPr/>
        </p:nvSpPr>
        <p:spPr>
          <a:xfrm>
            <a:off x="3461658" y="4539343"/>
            <a:ext cx="587828" cy="276999"/>
          </a:xfrm>
          <a:prstGeom prst="rect">
            <a:avLst/>
          </a:prstGeom>
          <a:solidFill>
            <a:schemeClr val="bg1"/>
          </a:solidFill>
        </p:spPr>
        <p:txBody>
          <a:bodyPr wrap="square" rtlCol="0">
            <a:spAutoFit/>
          </a:bodyPr>
          <a:lstStyle/>
          <a:p>
            <a:pPr algn="ctr"/>
            <a:r>
              <a:rPr lang="en-US" sz="1200" dirty="0"/>
              <a:t>(30%)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Textbook</a:t>
            </a:r>
            <a:endParaRPr dirty="0"/>
          </a:p>
        </p:txBody>
      </p:sp>
      <p:sp>
        <p:nvSpPr>
          <p:cNvPr id="158" name="Google Shape;158;p7"/>
          <p:cNvSpPr txBox="1"/>
          <p:nvPr/>
        </p:nvSpPr>
        <p:spPr>
          <a:xfrm>
            <a:off x="3047143" y="5070733"/>
            <a:ext cx="60977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12121"/>
                </a:solidFill>
                <a:latin typeface="Garamond"/>
                <a:ea typeface="Garamond"/>
                <a:cs typeface="Garamond"/>
                <a:sym typeface="Garamond"/>
              </a:rPr>
              <a:t>Chollet, François. (2021). </a:t>
            </a:r>
            <a:r>
              <a:rPr lang="en-US" sz="1800" i="1">
                <a:solidFill>
                  <a:srgbClr val="212121"/>
                </a:solidFill>
                <a:latin typeface="Garamond"/>
                <a:ea typeface="Garamond"/>
                <a:cs typeface="Garamond"/>
                <a:sym typeface="Garamond"/>
              </a:rPr>
              <a:t>Deep Learning with Python (2</a:t>
            </a:r>
            <a:r>
              <a:rPr lang="en-US" sz="800" i="1">
                <a:solidFill>
                  <a:srgbClr val="212121"/>
                </a:solidFill>
                <a:latin typeface="Garamond"/>
                <a:ea typeface="Garamond"/>
                <a:cs typeface="Garamond"/>
                <a:sym typeface="Garamond"/>
              </a:rPr>
              <a:t>nd </a:t>
            </a:r>
            <a:r>
              <a:rPr lang="en-US" sz="1800" i="1">
                <a:solidFill>
                  <a:srgbClr val="212121"/>
                </a:solidFill>
                <a:latin typeface="Garamond"/>
                <a:ea typeface="Garamond"/>
                <a:cs typeface="Garamond"/>
                <a:sym typeface="Garamond"/>
              </a:rPr>
              <a:t>Edition)</a:t>
            </a:r>
            <a:r>
              <a:rPr lang="en-US" sz="1800">
                <a:solidFill>
                  <a:srgbClr val="212121"/>
                </a:solidFill>
                <a:latin typeface="Garamond"/>
                <a:ea typeface="Garamond"/>
                <a:cs typeface="Garamond"/>
                <a:sym typeface="Garamond"/>
              </a:rPr>
              <a:t>. Manning Publications Co. </a:t>
            </a:r>
            <a:r>
              <a:rPr lang="en-US" sz="1800" b="1">
                <a:solidFill>
                  <a:schemeClr val="dk1"/>
                </a:solidFill>
                <a:latin typeface="Garamond"/>
                <a:ea typeface="Garamond"/>
                <a:cs typeface="Garamond"/>
                <a:sym typeface="Garamond"/>
              </a:rPr>
              <a:t>ISBN-13: 978-1617296864. </a:t>
            </a:r>
            <a:r>
              <a:rPr lang="en-US" sz="1800">
                <a:solidFill>
                  <a:srgbClr val="0000FF"/>
                </a:solidFill>
                <a:latin typeface="Garamond"/>
                <a:ea typeface="Garamond"/>
                <a:cs typeface="Garamond"/>
                <a:sym typeface="Garamond"/>
              </a:rPr>
              <a:t>https://www.manning.com/books/deep-learning-with-python- second-edition </a:t>
            </a:r>
            <a:endParaRPr sz="1800">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3">
            <a:alphaModFix/>
          </a:blip>
          <a:srcRect/>
          <a:stretch/>
        </p:blipFill>
        <p:spPr>
          <a:xfrm>
            <a:off x="4797187" y="1807786"/>
            <a:ext cx="2597623" cy="29654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204926" y="502900"/>
            <a:ext cx="72559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Will Be Using </a:t>
            </a:r>
            <a:r>
              <a:rPr lang="en-US" sz="5400" dirty="0" err="1">
                <a:solidFill>
                  <a:schemeClr val="dk1"/>
                </a:solidFill>
                <a:latin typeface="Economica"/>
                <a:ea typeface="Economica"/>
                <a:cs typeface="Economica"/>
                <a:sym typeface="Economica"/>
              </a:rPr>
              <a:t>Keras</a:t>
            </a:r>
            <a:r>
              <a:rPr lang="en-US" sz="5400" dirty="0">
                <a:solidFill>
                  <a:schemeClr val="dk1"/>
                </a:solidFill>
                <a:latin typeface="Economica"/>
                <a:ea typeface="Economica"/>
                <a:cs typeface="Economica"/>
                <a:sym typeface="Economica"/>
              </a:rPr>
              <a:t>…</a:t>
            </a:r>
            <a:endParaRPr dirty="0"/>
          </a:p>
        </p:txBody>
      </p:sp>
      <p:sp>
        <p:nvSpPr>
          <p:cNvPr id="165" name="Google Shape;165;p8"/>
          <p:cNvSpPr txBox="1"/>
          <p:nvPr/>
        </p:nvSpPr>
        <p:spPr>
          <a:xfrm>
            <a:off x="738413" y="1922338"/>
            <a:ext cx="6279904"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Quicksand"/>
                <a:ea typeface="Quicksand"/>
                <a:cs typeface="Quicksand"/>
                <a:sym typeface="Quicksand"/>
              </a:rPr>
              <a:t>SOFTWARE CONFIGURATION</a:t>
            </a:r>
            <a:endParaRPr dirty="0"/>
          </a:p>
          <a:p>
            <a:pPr marL="171450" marR="0" lvl="0" indent="-69850" algn="l" rtl="0">
              <a:spcBef>
                <a:spcPts val="0"/>
              </a:spcBef>
              <a:spcAft>
                <a:spcPts val="0"/>
              </a:spcAft>
              <a:buClr>
                <a:schemeClr val="dk1"/>
              </a:buClr>
              <a:buSzPts val="1600"/>
              <a:buFont typeface="Arial"/>
              <a:buNone/>
            </a:pPr>
            <a:endParaRPr sz="16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should have setup a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account already.</a:t>
            </a:r>
            <a:endParaRPr dirty="0"/>
          </a:p>
        </p:txBody>
      </p:sp>
      <p:pic>
        <p:nvPicPr>
          <p:cNvPr id="166" name="Google Shape;166;p8" descr="Use Google Colab for Deep Learning and Machine Learning Models"/>
          <p:cNvPicPr preferRelativeResize="0"/>
          <p:nvPr/>
        </p:nvPicPr>
        <p:blipFill rotWithShape="1">
          <a:blip r:embed="rId4">
            <a:alphaModFix/>
          </a:blip>
          <a:srcRect/>
          <a:stretch/>
        </p:blipFill>
        <p:spPr>
          <a:xfrm>
            <a:off x="8120226" y="1751910"/>
            <a:ext cx="2888129" cy="2185214"/>
          </a:xfrm>
          <a:prstGeom prst="rect">
            <a:avLst/>
          </a:prstGeom>
          <a:noFill/>
          <a:ln>
            <a:noFill/>
          </a:ln>
          <a:effectLst>
            <a:outerShdw blurRad="292100" dist="139700" dir="2700000" algn="tl" rotWithShape="0">
              <a:srgbClr val="333333">
                <a:alpha val="64705"/>
              </a:srgbClr>
            </a:outerShdw>
          </a:effectLst>
        </p:spPr>
      </p:pic>
      <p:pic>
        <p:nvPicPr>
          <p:cNvPr id="167" name="Google Shape;167;p8" descr="Python (programming language) - Wikipedia"/>
          <p:cNvPicPr preferRelativeResize="0"/>
          <p:nvPr/>
        </p:nvPicPr>
        <p:blipFill rotWithShape="1">
          <a:blip r:embed="rId5">
            <a:alphaModFix/>
          </a:blip>
          <a:srcRect/>
          <a:stretch/>
        </p:blipFill>
        <p:spPr>
          <a:xfrm>
            <a:off x="1511243" y="4088539"/>
            <a:ext cx="1701321" cy="1701321"/>
          </a:xfrm>
          <a:prstGeom prst="rect">
            <a:avLst/>
          </a:prstGeom>
          <a:noFill/>
          <a:ln>
            <a:noFill/>
          </a:ln>
        </p:spPr>
      </p:pic>
      <p:pic>
        <p:nvPicPr>
          <p:cNvPr id="168" name="Google Shape;168;p8" descr="keras tensorflow python - Cheap Online Shopping -"/>
          <p:cNvPicPr preferRelativeResize="0"/>
          <p:nvPr/>
        </p:nvPicPr>
        <p:blipFill rotWithShape="1">
          <a:blip r:embed="rId6">
            <a:alphaModFix/>
          </a:blip>
          <a:srcRect/>
          <a:stretch/>
        </p:blipFill>
        <p:spPr>
          <a:xfrm>
            <a:off x="4338175" y="393712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7">
            <a:alphaModFix/>
          </a:blip>
          <a:srcRect/>
          <a:stretch/>
        </p:blipFill>
        <p:spPr>
          <a:xfrm>
            <a:off x="8015124" y="4519689"/>
            <a:ext cx="3410263" cy="923330"/>
          </a:xfrm>
          <a:prstGeom prst="rect">
            <a:avLst/>
          </a:prstGeom>
          <a:noFill/>
          <a:ln>
            <a:noFill/>
          </a:ln>
        </p:spPr>
      </p:pic>
      <p:cxnSp>
        <p:nvCxnSpPr>
          <p:cNvPr id="170" name="Google Shape;170;p8"/>
          <p:cNvCxnSpPr/>
          <p:nvPr/>
        </p:nvCxnSpPr>
        <p:spPr>
          <a:xfrm>
            <a:off x="8401899" y="451968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401898" y="4519689"/>
            <a:ext cx="2589089" cy="92333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extLst>
      <p:ext uri="{BB962C8B-B14F-4D97-AF65-F5344CB8AC3E}">
        <p14:creationId xmlns:p14="http://schemas.microsoft.com/office/powerpoint/2010/main" val="82410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grpSp>
        <p:nvGrpSpPr>
          <p:cNvPr id="6" name="Group 5">
            <a:extLst>
              <a:ext uri="{FF2B5EF4-FFF2-40B4-BE49-F238E27FC236}">
                <a16:creationId xmlns:a16="http://schemas.microsoft.com/office/drawing/2014/main" id="{7AE54219-4F90-BECC-9DAA-F7FC7F0BF265}"/>
              </a:ext>
            </a:extLst>
          </p:cNvPr>
          <p:cNvGrpSpPr/>
          <p:nvPr/>
        </p:nvGrpSpPr>
        <p:grpSpPr>
          <a:xfrm>
            <a:off x="2209798" y="2376741"/>
            <a:ext cx="7772400" cy="2805545"/>
            <a:chOff x="2209798" y="2376741"/>
            <a:chExt cx="7772400" cy="2805545"/>
          </a:xfrm>
        </p:grpSpPr>
        <p:pic>
          <p:nvPicPr>
            <p:cNvPr id="2" name="Picture 1">
              <a:extLst>
                <a:ext uri="{FF2B5EF4-FFF2-40B4-BE49-F238E27FC236}">
                  <a16:creationId xmlns:a16="http://schemas.microsoft.com/office/drawing/2014/main" id="{43AAD665-9F1B-7735-8F05-436DBB71F986}"/>
                </a:ext>
              </a:extLst>
            </p:cNvPr>
            <p:cNvPicPr>
              <a:picLocks noChangeAspect="1"/>
            </p:cNvPicPr>
            <p:nvPr/>
          </p:nvPicPr>
          <p:blipFill>
            <a:blip r:embed="rId3"/>
            <a:stretch>
              <a:fillRect/>
            </a:stretch>
          </p:blipFill>
          <p:spPr>
            <a:xfrm>
              <a:off x="2209798" y="2376741"/>
              <a:ext cx="7772400" cy="2805545"/>
            </a:xfrm>
            <a:prstGeom prst="rect">
              <a:avLst/>
            </a:prstGeom>
          </p:spPr>
        </p:pic>
        <p:pic>
          <p:nvPicPr>
            <p:cNvPr id="3" name="Picture 2">
              <a:extLst>
                <a:ext uri="{FF2B5EF4-FFF2-40B4-BE49-F238E27FC236}">
                  <a16:creationId xmlns:a16="http://schemas.microsoft.com/office/drawing/2014/main" id="{6F0CDD7F-851C-44BA-8552-E5BD07518E09}"/>
                </a:ext>
              </a:extLst>
            </p:cNvPr>
            <p:cNvPicPr>
              <a:picLocks noChangeAspect="1"/>
            </p:cNvPicPr>
            <p:nvPr/>
          </p:nvPicPr>
          <p:blipFill rotWithShape="1">
            <a:blip r:embed="rId4"/>
            <a:srcRect l="1914" t="24202" r="81342" b="28805"/>
            <a:stretch/>
          </p:blipFill>
          <p:spPr>
            <a:xfrm>
              <a:off x="4289529" y="2376741"/>
              <a:ext cx="1229714" cy="530951"/>
            </a:xfrm>
            <a:prstGeom prst="rect">
              <a:avLst/>
            </a:prstGeom>
          </p:spPr>
        </p:pic>
        <p:pic>
          <p:nvPicPr>
            <p:cNvPr id="4" name="Picture 3">
              <a:extLst>
                <a:ext uri="{FF2B5EF4-FFF2-40B4-BE49-F238E27FC236}">
                  <a16:creationId xmlns:a16="http://schemas.microsoft.com/office/drawing/2014/main" id="{A1C188AE-5E0F-E6B3-4723-A35A0DA3D2F4}"/>
                </a:ext>
              </a:extLst>
            </p:cNvPr>
            <p:cNvPicPr>
              <a:picLocks noChangeAspect="1"/>
            </p:cNvPicPr>
            <p:nvPr/>
          </p:nvPicPr>
          <p:blipFill rotWithShape="1">
            <a:blip r:embed="rId4"/>
            <a:srcRect l="68658" t="25139" r="13973" b="19264"/>
            <a:stretch/>
          </p:blipFill>
          <p:spPr>
            <a:xfrm>
              <a:off x="7598974" y="2376741"/>
              <a:ext cx="1275552" cy="628172"/>
            </a:xfrm>
            <a:prstGeom prst="rect">
              <a:avLst/>
            </a:prstGeom>
          </p:spPr>
        </p:pic>
        <p:pic>
          <p:nvPicPr>
            <p:cNvPr id="5" name="Picture 4">
              <a:extLst>
                <a:ext uri="{FF2B5EF4-FFF2-40B4-BE49-F238E27FC236}">
                  <a16:creationId xmlns:a16="http://schemas.microsoft.com/office/drawing/2014/main" id="{2ED2E2E2-640E-EA79-06E5-D69727B46A69}"/>
                </a:ext>
              </a:extLst>
            </p:cNvPr>
            <p:cNvPicPr>
              <a:picLocks noChangeAspect="1"/>
            </p:cNvPicPr>
            <p:nvPr/>
          </p:nvPicPr>
          <p:blipFill rotWithShape="1">
            <a:blip r:embed="rId4"/>
            <a:srcRect l="35258" t="28016" r="47997" b="24992"/>
            <a:stretch/>
          </p:blipFill>
          <p:spPr>
            <a:xfrm>
              <a:off x="5938340" y="2404332"/>
              <a:ext cx="1229714" cy="53095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727220"/>
            <a:ext cx="9816045" cy="2923837"/>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 AND DISCUSSION</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For each session block over the next two days, I will begin by presenting concepts, describing logic, discussing implementation considerations.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EXERCISES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The latter half of each session will be dedicated to hands on examples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where I will walk through the code and explain the logic of what we are doing, allow you to ask questions, etc.</a:t>
            </a:r>
            <a:endParaRPr dirty="0"/>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a:t>
              </a:r>
              <a:endParaRPr/>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960</Words>
  <Application>Microsoft Macintosh PowerPoint</Application>
  <PresentationFormat>Widescreen</PresentationFormat>
  <Paragraphs>118</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Quicksand</vt:lpstr>
      <vt:lpstr>Calibri</vt:lpstr>
      <vt:lpstr>Garamond</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5</cp:revision>
  <dcterms:created xsi:type="dcterms:W3CDTF">2019-12-28T13:51:56Z</dcterms:created>
  <dcterms:modified xsi:type="dcterms:W3CDTF">2024-03-18T16:54:23Z</dcterms:modified>
</cp:coreProperties>
</file>